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95" r:id="rId4"/>
    <p:sldId id="294" r:id="rId5"/>
    <p:sldId id="364" r:id="rId6"/>
    <p:sldId id="356" r:id="rId7"/>
    <p:sldId id="278" r:id="rId8"/>
    <p:sldId id="357" r:id="rId9"/>
    <p:sldId id="267" r:id="rId10"/>
    <p:sldId id="360" r:id="rId11"/>
    <p:sldId id="362" r:id="rId12"/>
    <p:sldId id="363" r:id="rId13"/>
    <p:sldId id="271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682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50FC6-CAFC-434B-AB95-0AEB88E26DF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2FC9-2FF6-4B1B-A171-FF3215490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3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12FC9-2FF6-4B1B-A171-FF3215490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3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df92d70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df92d70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55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87d4d6bd9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87d4d6bd9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71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7df92d705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7df92d705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28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f57f73a7f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f57f73a7f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3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df92d70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7df92d70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94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5BAB-80FE-4F10-84F7-71454A028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4D25FA-7BB4-46C7-8F69-509512041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6CF5-3704-42D0-A730-D0D6B1CB2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02F41-0DF9-4CF2-908E-F98D99AE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7711-15CA-4AF7-BFE3-C7B271343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01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15337-8EFB-4B59-8ADE-497A12DB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72D21-5878-4F72-815E-189E46FA5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B03F1-2906-43E1-8179-BB2B7DC1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F71FD-BADA-4C1D-A91E-F3B4F2E3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E7562-976A-4F4E-A6BF-A26B4B35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2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E7A09-6554-4864-A78A-ACC92FDFA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348AD4-90DA-40FF-9CD6-814E3D5B1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2214A-34A5-4177-9775-E7563121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6CB3F-0918-47FA-BC71-C41B9853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7C0EA-9A2C-4883-B4E9-D34D4678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8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71E96-A681-437B-AE69-B1F13FEC4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F6A75-3626-4378-AB99-CF388875D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84CDB-A144-4FD6-A5EB-DF647A16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09915-65F6-4F8B-A365-8249AB18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086CD-13AF-4CDC-8E1C-AB403F1D6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F6611-414D-4981-BBF8-D5A8FC2B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D0126-F95B-490F-B034-B4731A33C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38659-24CA-485A-A78A-AD4F2E3E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68EEE-1FDC-498E-8151-AECF8DE4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1C304-025B-4D05-9812-0A696273A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7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EB691-BDFE-49B8-871D-C1D8BC63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7369C-95A5-4D5D-AA19-AB3EED5BF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D508D-A2C7-4042-AA09-12F09F721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1DA5-4056-4AAC-B554-A69BCC68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D1864-DB6D-4867-B7B4-CDE9C792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7D4B9-F7C9-471D-94C6-8C045607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0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7030-F302-44D6-AC11-BD6DACA2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52264-3763-4328-B4BC-B94AD893B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179BD-23C7-4923-B210-926527EA9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417E0-A848-426F-B572-64EE1F76B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027A5E-419C-4737-B066-5701088A6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469F6-38E2-4802-A42F-A28398BF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3299AA-FDEB-47E3-B5E1-013DBB5C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B819AA-2B83-47A1-8778-2C3D321A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8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96AA-36BB-4F2A-8899-5DE28F65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C9797-0228-4178-958D-3DB543CAE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F2F095-35B6-42B9-B32B-40E0AAFF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57A9C-2520-4E85-8E6E-85403001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01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54690-2C60-4984-B38B-AE6F2449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E0286-E6A6-4F36-920B-B4E9C170A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1483C-2C1E-4B1A-B3C4-D3638668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8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D169-C177-427E-8CDE-2A8883590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E3CBC-EC52-4058-BFAD-D339A68A9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F9B48-8661-4C3A-928A-FB3D334F5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EB3CD2-58B6-4DAD-80AD-07445AAF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96370-7B92-4307-BE9A-E5F8D19A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A12AC-1B3D-4D7C-955F-BAB08D754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1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1324-6978-4D76-BD0D-6BB882123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C210E-5133-4E08-BD71-0D3AF259F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4B5BA-DD74-401B-89C4-33808EC8D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2B75D-6E29-463F-98EA-782F7A3E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1BC2D-C23F-4B2F-9270-9450A3B9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6E027-5A79-4189-8663-4BA9F25E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889D-AE95-4A4D-9156-7B0D6B0D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C62E4-D990-459F-8BBD-4B7F0A19C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B27D8-5E18-4893-A13B-E0E67FCD8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8A7AC-FB18-48C1-B002-B2627910D983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08D06-8564-437B-AFF0-62E8D87C0F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DBAE3-0B00-4AE5-9FC3-B308AE491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50DA4-8899-4F2B-947B-708B3F9B9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5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7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55.jpeg"/><Relationship Id="rId5" Type="http://schemas.openxmlformats.org/officeDocument/2006/relationships/image" Target="../media/image21.png"/><Relationship Id="rId10" Type="http://schemas.openxmlformats.org/officeDocument/2006/relationships/image" Target="../media/image54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7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jpg"/><Relationship Id="rId5" Type="http://schemas.openxmlformats.org/officeDocument/2006/relationships/image" Target="../media/image21.pn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41.jp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9.jp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2C3D-F9C7-4F44-99E4-A8E74441E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48" y="-1484271"/>
            <a:ext cx="9525990" cy="330119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AFB1B-EA7F-4EBA-8360-C2A5C7B3A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297" y="3925658"/>
            <a:ext cx="3895682" cy="98154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26D3502-1592-4D73-B82F-42B758559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1932" y="3016558"/>
            <a:ext cx="4387933" cy="141887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SeaRey mACES and DC-8 ACES NO</a:t>
            </a:r>
            <a:r>
              <a:rPr lang="en-US" sz="2800" baseline="-25000" dirty="0"/>
              <a:t>2</a:t>
            </a:r>
            <a:r>
              <a:rPr lang="en-US" sz="2800" dirty="0"/>
              <a:t> under TEMPO</a:t>
            </a:r>
          </a:p>
          <a:p>
            <a:r>
              <a:rPr lang="en-US" sz="1700" dirty="0"/>
              <a:t>Mike Newchurch/UAH, Carrie Womack/CSL, and Brooke Lynn/UAH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F2C1E0-4FDC-4238-8EA2-E9795A2E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5" y="60365"/>
            <a:ext cx="10928197" cy="273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78;p1">
            <a:extLst>
              <a:ext uri="{FF2B5EF4-FFF2-40B4-BE49-F238E27FC236}">
                <a16:creationId xmlns:a16="http://schemas.microsoft.com/office/drawing/2014/main" id="{27F7D0D9-AB96-44DC-94F7-FC4F11F7559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2369" t="45776" r="14055" b="36674"/>
          <a:stretch/>
        </p:blipFill>
        <p:spPr>
          <a:xfrm>
            <a:off x="6691458" y="2792414"/>
            <a:ext cx="4649189" cy="98154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8DA6B-D4DF-488A-A327-59A7F311A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675" y="2853424"/>
            <a:ext cx="1405247" cy="1497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635ED-F2E5-4FEC-8D1D-523957810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8" y="4623950"/>
            <a:ext cx="4323961" cy="2044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8123E6-0768-4E88-BBB7-A4D41E8CE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531" y="5247148"/>
            <a:ext cx="3620116" cy="1420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797B8-A710-4E2A-84BF-EB8C6D5C1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917" y="4375505"/>
            <a:ext cx="2741945" cy="22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30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1EC3-8F5C-4B9E-8F6D-4B9E0A69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3713"/>
            <a:ext cx="10515600" cy="1325563"/>
          </a:xfrm>
        </p:spPr>
        <p:txBody>
          <a:bodyPr/>
          <a:lstStyle/>
          <a:p>
            <a:r>
              <a:rPr lang="en-US" dirty="0"/>
              <a:t>SeaRey and DC-8 NO</a:t>
            </a:r>
            <a:r>
              <a:rPr lang="en-US" baseline="-25000" dirty="0"/>
              <a:t>2</a:t>
            </a:r>
            <a:r>
              <a:rPr lang="en-US" dirty="0"/>
              <a:t> under TEMPO 8.2.2025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9363E6-2897-4E2E-AA59-F450A9F41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89" y="3089769"/>
            <a:ext cx="3399244" cy="37003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2042C6-9E04-40AC-A574-E97252CF5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44" y="2177574"/>
            <a:ext cx="3369641" cy="3639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5EDF2F-62FB-4B9B-8690-EC7A73C5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0" y="935293"/>
            <a:ext cx="3662662" cy="338138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3698F3-C003-442B-B99D-5DBE49121B2D}"/>
              </a:ext>
            </a:extLst>
          </p:cNvPr>
          <p:cNvCxnSpPr>
            <a:cxnSpLocks/>
          </p:cNvCxnSpPr>
          <p:nvPr/>
        </p:nvCxnSpPr>
        <p:spPr>
          <a:xfrm>
            <a:off x="735622" y="2113808"/>
            <a:ext cx="3937318" cy="3028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225B6C-2DC8-462D-ACAB-197878CD527A}"/>
              </a:ext>
            </a:extLst>
          </p:cNvPr>
          <p:cNvCxnSpPr>
            <a:cxnSpLocks/>
          </p:cNvCxnSpPr>
          <p:nvPr/>
        </p:nvCxnSpPr>
        <p:spPr>
          <a:xfrm>
            <a:off x="1537855" y="1349225"/>
            <a:ext cx="5723906" cy="11920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F3D80E7-23CE-4BB2-A571-CD7937C1D758}"/>
              </a:ext>
            </a:extLst>
          </p:cNvPr>
          <p:cNvSpPr/>
          <p:nvPr/>
        </p:nvSpPr>
        <p:spPr>
          <a:xfrm>
            <a:off x="735622" y="1349225"/>
            <a:ext cx="849733" cy="7645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16E33B-CF55-48AB-9CB6-8EAC24FBB243}"/>
              </a:ext>
            </a:extLst>
          </p:cNvPr>
          <p:cNvSpPr/>
          <p:nvPr/>
        </p:nvSpPr>
        <p:spPr>
          <a:xfrm>
            <a:off x="5052951" y="3615019"/>
            <a:ext cx="581713" cy="8322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D4D1BD8-D189-4772-A36C-079FCE5B20FB}"/>
              </a:ext>
            </a:extLst>
          </p:cNvPr>
          <p:cNvCxnSpPr>
            <a:cxnSpLocks/>
          </p:cNvCxnSpPr>
          <p:nvPr/>
        </p:nvCxnSpPr>
        <p:spPr>
          <a:xfrm flipV="1">
            <a:off x="5634664" y="3457644"/>
            <a:ext cx="5477043" cy="1702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D458B7-667E-4906-AEA5-E2703FE10BCE}"/>
              </a:ext>
            </a:extLst>
          </p:cNvPr>
          <p:cNvCxnSpPr>
            <a:cxnSpLocks/>
          </p:cNvCxnSpPr>
          <p:nvPr/>
        </p:nvCxnSpPr>
        <p:spPr>
          <a:xfrm>
            <a:off x="5005449" y="4439238"/>
            <a:ext cx="3829072" cy="16605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58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8AB4C-6A37-40D1-8809-01E8A7C74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21" y="210786"/>
            <a:ext cx="5819930" cy="6335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363E6-2897-4E2E-AA59-F450A9F41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20"/>
            <a:ext cx="5873865" cy="63941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6641988-569E-D1C1-B8D0-FB7BA0F4D0D8}"/>
              </a:ext>
            </a:extLst>
          </p:cNvPr>
          <p:cNvSpPr/>
          <p:nvPr/>
        </p:nvSpPr>
        <p:spPr>
          <a:xfrm>
            <a:off x="9172575" y="447675"/>
            <a:ext cx="1152525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86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B0D35E-81A1-66AA-814A-C18EB0988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 graph of a temperature&#10;&#10;AI-generated content may be incorrect.">
            <a:extLst>
              <a:ext uri="{FF2B5EF4-FFF2-40B4-BE49-F238E27FC236}">
                <a16:creationId xmlns:a16="http://schemas.microsoft.com/office/drawing/2014/main" id="{9B17BB80-B7D6-7B31-3BC8-721512208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89" y="408373"/>
            <a:ext cx="5711676" cy="622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map of different colored squares&#10;&#10;AI-generated content may be incorrect.">
            <a:extLst>
              <a:ext uri="{FF2B5EF4-FFF2-40B4-BE49-F238E27FC236}">
                <a16:creationId xmlns:a16="http://schemas.microsoft.com/office/drawing/2014/main" id="{0ED80DFB-4408-3C58-0868-8FAF02B6B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7728" y="266700"/>
            <a:ext cx="5848828" cy="63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7F005B-FD0B-DB7A-B057-CD222C184EB1}"/>
              </a:ext>
            </a:extLst>
          </p:cNvPr>
          <p:cNvSpPr/>
          <p:nvPr/>
        </p:nvSpPr>
        <p:spPr>
          <a:xfrm>
            <a:off x="9029700" y="523875"/>
            <a:ext cx="1152525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4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6"/>
          <p:cNvPicPr preferRelativeResize="0"/>
          <p:nvPr/>
        </p:nvPicPr>
        <p:blipFill rotWithShape="1">
          <a:blip r:embed="rId3">
            <a:alphaModFix amt="20000"/>
          </a:blip>
          <a:srcRect t="64336" b="28974"/>
          <a:stretch/>
        </p:blipFill>
        <p:spPr>
          <a:xfrm>
            <a:off x="0" y="-1"/>
            <a:ext cx="12192000" cy="61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6"/>
          <p:cNvPicPr preferRelativeResize="0"/>
          <p:nvPr/>
        </p:nvPicPr>
        <p:blipFill rotWithShape="1">
          <a:blip r:embed="rId3">
            <a:alphaModFix amt="20000"/>
          </a:blip>
          <a:srcRect l="64382" t="67147" b="28975"/>
          <a:stretch/>
        </p:blipFill>
        <p:spPr>
          <a:xfrm rot="10800000" flipH="1">
            <a:off x="0" y="6513816"/>
            <a:ext cx="12192000" cy="344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5" name="Google Shape;485;p16"/>
          <p:cNvCxnSpPr/>
          <p:nvPr/>
        </p:nvCxnSpPr>
        <p:spPr>
          <a:xfrm>
            <a:off x="0" y="611312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6" name="Google Shape;48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506919"/>
            <a:ext cx="674668" cy="35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668" y="6566877"/>
            <a:ext cx="250019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4558" y="6566877"/>
            <a:ext cx="250019" cy="2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9336" y="6544742"/>
            <a:ext cx="250019" cy="26701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6"/>
          <p:cNvSpPr txBox="1"/>
          <p:nvPr/>
        </p:nvSpPr>
        <p:spPr>
          <a:xfrm>
            <a:off x="3464525" y="6566877"/>
            <a:ext cx="88974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May 29, 2024                                                </a:t>
            </a:r>
            <a:r>
              <a:rPr lang="en-US" sz="105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AGES+ Workshop                                          Boulder, CO </a:t>
            </a:r>
            <a:endParaRPr sz="105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6"/>
          <p:cNvSpPr txBox="1">
            <a:spLocks noGrp="1"/>
          </p:cNvSpPr>
          <p:nvPr>
            <p:ph type="sldNum" idx="12"/>
          </p:nvPr>
        </p:nvSpPr>
        <p:spPr>
          <a:xfrm>
            <a:off x="9387999" y="65078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p16"/>
          <p:cNvPicPr preferRelativeResize="0"/>
          <p:nvPr/>
        </p:nvPicPr>
        <p:blipFill rotWithShape="1">
          <a:blip r:embed="rId8">
            <a:alphaModFix amt="20000"/>
          </a:blip>
          <a:srcRect l="19369" t="44195" r="25977" b="42620"/>
          <a:stretch/>
        </p:blipFill>
        <p:spPr>
          <a:xfrm flipH="1">
            <a:off x="10537861" y="-130384"/>
            <a:ext cx="1791127" cy="936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Google Shape;493;p16"/>
          <p:cNvCxnSpPr/>
          <p:nvPr/>
        </p:nvCxnSpPr>
        <p:spPr>
          <a:xfrm>
            <a:off x="0" y="650691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4" name="Google Shape;494;p16"/>
          <p:cNvPicPr preferRelativeResize="0"/>
          <p:nvPr/>
        </p:nvPicPr>
        <p:blipFill rotWithShape="1">
          <a:blip r:embed="rId9">
            <a:alphaModFix/>
          </a:blip>
          <a:srcRect t="9104" b="52754"/>
          <a:stretch/>
        </p:blipFill>
        <p:spPr>
          <a:xfrm>
            <a:off x="1739753" y="6546501"/>
            <a:ext cx="674668" cy="257331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95" name="Google Shape;495;p16"/>
          <p:cNvSpPr txBox="1"/>
          <p:nvPr/>
        </p:nvSpPr>
        <p:spPr>
          <a:xfrm>
            <a:off x="220466" y="45397"/>
            <a:ext cx="11337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Conclusions </a:t>
            </a:r>
            <a:endParaRPr sz="2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16"/>
          <p:cNvSpPr txBox="1"/>
          <p:nvPr/>
        </p:nvSpPr>
        <p:spPr>
          <a:xfrm>
            <a:off x="220466" y="741693"/>
            <a:ext cx="11687400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400" i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During AEROMMA/</a:t>
            </a:r>
            <a:r>
              <a:rPr lang="en-US" sz="2000" i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LM</a:t>
            </a:r>
            <a:r>
              <a:rPr lang="en-US" sz="2400" i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BREEZE, between July 18 and August 16, 2023, the UAH team successfully collected critical measurements in the Chicago area of the 4-D distributions of ozone, NO2, PM, and meteorology.</a:t>
            </a: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The </a:t>
            </a:r>
            <a:r>
              <a:rPr lang="en-US" sz="2400" dirty="0" err="1">
                <a:solidFill>
                  <a:schemeClr val="dk1"/>
                </a:solidFill>
                <a:ea typeface="Roboto"/>
                <a:cs typeface="Roboto"/>
                <a:sym typeface="Roboto"/>
              </a:rPr>
              <a:t>mACES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NO</a:t>
            </a:r>
            <a:r>
              <a:rPr lang="en-US" sz="2400" baseline="-25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2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instrument demonstrates excellent precision and accuracy.</a:t>
            </a: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  <a:p>
            <a:pPr marL="342900" marR="0" lvl="0" indent="-342900" algn="just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The lowermost marine boundary layer </a:t>
            </a:r>
            <a:r>
              <a:rPr lang="en-US" sz="24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(5 – 40 m AGL)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frequently exhibits the most significant gradients in NO</a:t>
            </a:r>
            <a:r>
              <a:rPr lang="en-US" sz="2400" baseline="-25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2 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and O</a:t>
            </a:r>
            <a:r>
              <a:rPr lang="en-US" sz="2400" baseline="-250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3.</a:t>
            </a: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▪"/>
            </a:pPr>
            <a:endParaRPr lang="en-US"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▪"/>
            </a:pP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These measurements of both the vertical </a:t>
            </a:r>
            <a:r>
              <a:rPr lang="en-US" sz="24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and horizontal</a:t>
            </a: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distribution of gases and aerosols will contribute to the validation of TEMPO precision and accuracy, especially in the PBL.</a:t>
            </a: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en-US" sz="24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These measurements, along with theoretical analyses, contribute to our understanding of the transport and photochemistry of primary pollutants from their respective sources.</a:t>
            </a:r>
            <a:endParaRPr sz="2400" dirty="0">
              <a:solidFill>
                <a:schemeClr val="dk1"/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60AA9-4040-403F-AE96-94C5B79AA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A935-BF29-4E67-BA7E-C67393DD9BC2}" type="datetime1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EE91E-D441-475B-A859-079AEF59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Newchurch &amp; TOLNet  TEMPO/GEMS STM Kona 2024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D40D2F-8DC8-4ECA-892B-B0E5A8FE91AA}"/>
              </a:ext>
            </a:extLst>
          </p:cNvPr>
          <p:cNvSpPr/>
          <p:nvPr/>
        </p:nvSpPr>
        <p:spPr>
          <a:xfrm>
            <a:off x="5593602" y="2655363"/>
            <a:ext cx="2579428" cy="525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 amt="31000"/>
          </a:blip>
          <a:srcRect t="17154" b="72267"/>
          <a:stretch/>
        </p:blipFill>
        <p:spPr>
          <a:xfrm>
            <a:off x="0" y="0"/>
            <a:ext cx="12192000" cy="725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21" descr="A picture containing text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317" y="-181049"/>
            <a:ext cx="1450036" cy="10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316" y="-14"/>
            <a:ext cx="597753" cy="7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2295800" y="29317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3067"/>
          </a:p>
        </p:txBody>
      </p:sp>
      <p:grpSp>
        <p:nvGrpSpPr>
          <p:cNvPr id="222" name="Google Shape;222;p21"/>
          <p:cNvGrpSpPr/>
          <p:nvPr/>
        </p:nvGrpSpPr>
        <p:grpSpPr>
          <a:xfrm>
            <a:off x="9359433" y="40651"/>
            <a:ext cx="2664784" cy="644179"/>
            <a:chOff x="7019575" y="30488"/>
            <a:chExt cx="1998588" cy="483134"/>
          </a:xfrm>
        </p:grpSpPr>
        <p:pic>
          <p:nvPicPr>
            <p:cNvPr id="223" name="Google Shape;223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19575" y="30488"/>
              <a:ext cx="452399" cy="483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41289" y="45844"/>
              <a:ext cx="544077" cy="45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085375" y="45850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5163" y="60572"/>
              <a:ext cx="423000" cy="423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27" name="Google Shape;227;p21"/>
          <p:cNvSpPr txBox="1"/>
          <p:nvPr/>
        </p:nvSpPr>
        <p:spPr>
          <a:xfrm>
            <a:off x="1893002" y="64276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067" dirty="0"/>
              <a:t>Just Another Day at the Office</a:t>
            </a:r>
            <a:endParaRPr sz="3067" dirty="0"/>
          </a:p>
        </p:txBody>
      </p:sp>
      <p:sp>
        <p:nvSpPr>
          <p:cNvPr id="2" name="AutoShape 2" descr="https://mail.google.com/mail/u/1?ui=2&amp;ik=b5432a043a&amp;attid=0.1.1&amp;permmsgid=msg-f:1779931462488526763&amp;th=18b3963c122b8fab&amp;view=fimg&amp;fur=ip&amp;sz=s0-l75-ft&amp;attbid=ANGjdJ_fMmskCV2ZAYsgdi2uS5vl4nFvAaVziRUTyVFvZ3dz5O-n3mFC8uGVM-ure3y5qaFV1ZNc6IbIPtmd1KJxon9PVum25Z81-JHp_XjxCAmNN7dj4plHG01Bwr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7165944" cy="71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.google.com/mail/u/1?ui=2&amp;ik=b5432a043a&amp;attid=0.1.1&amp;permmsgid=msg-f:1779931462488526763&amp;th=18b3963c122b8fab&amp;view=fimg&amp;fur=ip&amp;sz=s0-l75-ft&amp;attbid=ANGjdJ_fMmskCV2ZAYsgdi2uS5vl4nFvAaVziRUTyVFvZ3dz5O-n3mFC8uGVM-ure3y5qaFV1ZNc6IbIPtmd1KJxon9PVum25Z81-JHp_XjxCAmNN7dj4plHG01Bwr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797"/>
            <a:ext cx="7678201" cy="4463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01" y="753686"/>
            <a:ext cx="4524276" cy="610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742"/>
            <a:ext cx="4150895" cy="31131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95" y="719742"/>
            <a:ext cx="3527306" cy="328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0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 amt="20000"/>
          </a:blip>
          <a:srcRect t="64336" b="28974"/>
          <a:stretch/>
        </p:blipFill>
        <p:spPr>
          <a:xfrm>
            <a:off x="0" y="0"/>
            <a:ext cx="12192000" cy="6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 amt="20000"/>
          </a:blip>
          <a:srcRect l="64382" t="67147" b="28975"/>
          <a:stretch/>
        </p:blipFill>
        <p:spPr>
          <a:xfrm rot="10800000" flipH="1">
            <a:off x="0" y="6513816"/>
            <a:ext cx="12192000" cy="344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5"/>
          <p:cNvCxnSpPr/>
          <p:nvPr/>
        </p:nvCxnSpPr>
        <p:spPr>
          <a:xfrm>
            <a:off x="0" y="611312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4" name="Google Shape;17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506919"/>
            <a:ext cx="674668" cy="35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668" y="6566877"/>
            <a:ext cx="250019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4558" y="6566877"/>
            <a:ext cx="250019" cy="2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9336" y="6544742"/>
            <a:ext cx="250019" cy="26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3464525" y="6566877"/>
            <a:ext cx="889742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Aug 20, 2025                          </a:t>
            </a:r>
            <a:r>
              <a:rPr lang="en-U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TEMPO/</a:t>
            </a:r>
            <a:r>
              <a:rPr lang="en-US" sz="105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GeoXO</a:t>
            </a:r>
            <a:r>
              <a:rPr lang="en-U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ACX</a:t>
            </a:r>
            <a:r>
              <a:rPr lang="en-US" sz="105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</a:t>
            </a:r>
            <a:r>
              <a:rPr lang="en-US" sz="105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Cambridge, MA</a:t>
            </a:r>
            <a:endParaRPr sz="105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"/>
          <p:cNvSpPr txBox="1">
            <a:spLocks noGrp="1"/>
          </p:cNvSpPr>
          <p:nvPr>
            <p:ph type="sldNum" idx="12"/>
          </p:nvPr>
        </p:nvSpPr>
        <p:spPr>
          <a:xfrm>
            <a:off x="9387999" y="65078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9">
            <a:alphaModFix amt="20000"/>
          </a:blip>
          <a:srcRect l="19369" t="44195" r="25977" b="42620"/>
          <a:stretch/>
        </p:blipFill>
        <p:spPr>
          <a:xfrm flipH="1">
            <a:off x="10537861" y="-130384"/>
            <a:ext cx="1791127" cy="936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" name="Google Shape;181;p5"/>
          <p:cNvCxnSpPr/>
          <p:nvPr/>
        </p:nvCxnSpPr>
        <p:spPr>
          <a:xfrm>
            <a:off x="0" y="650691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2" name="Google Shape;182;p5"/>
          <p:cNvPicPr preferRelativeResize="0"/>
          <p:nvPr/>
        </p:nvPicPr>
        <p:blipFill rotWithShape="1">
          <a:blip r:embed="rId10">
            <a:alphaModFix/>
          </a:blip>
          <a:srcRect t="9104" b="52754"/>
          <a:stretch/>
        </p:blipFill>
        <p:spPr>
          <a:xfrm>
            <a:off x="1739753" y="6546501"/>
            <a:ext cx="674668" cy="257331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5"/>
          <p:cNvSpPr txBox="1"/>
          <p:nvPr/>
        </p:nvSpPr>
        <p:spPr>
          <a:xfrm>
            <a:off x="650059" y="44354"/>
            <a:ext cx="11337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LM</a:t>
            </a:r>
            <a:r>
              <a:rPr lang="en-U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BREEZE Measurements: </a:t>
            </a:r>
            <a:r>
              <a:rPr lang="en-US" sz="2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TOLNet Ozone LiDAR (RO</a:t>
            </a:r>
            <a:r>
              <a:rPr lang="en-US" sz="1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2800" b="1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QET) </a:t>
            </a:r>
            <a:endParaRPr/>
          </a:p>
        </p:txBody>
      </p:sp>
      <p:pic>
        <p:nvPicPr>
          <p:cNvPr id="184" name="Google Shape;184;p5"/>
          <p:cNvPicPr preferRelativeResize="0"/>
          <p:nvPr/>
        </p:nvPicPr>
        <p:blipFill rotWithShape="1">
          <a:blip r:embed="rId10">
            <a:alphaModFix amt="5000"/>
          </a:blip>
          <a:srcRect t="9104" b="52754"/>
          <a:stretch/>
        </p:blipFill>
        <p:spPr>
          <a:xfrm>
            <a:off x="0" y="1254893"/>
            <a:ext cx="11804969" cy="450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778167"/>
            <a:ext cx="7508630" cy="567458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"/>
          <p:cNvSpPr txBox="1"/>
          <p:nvPr/>
        </p:nvSpPr>
        <p:spPr>
          <a:xfrm>
            <a:off x="6319025" y="2413337"/>
            <a:ext cx="14917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Ozone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 – 4km AGL)</a:t>
            </a:r>
            <a:endParaRPr/>
          </a:p>
        </p:txBody>
      </p:sp>
      <p:sp>
        <p:nvSpPr>
          <p:cNvPr id="187" name="Google Shape;187;p5"/>
          <p:cNvSpPr txBox="1"/>
          <p:nvPr/>
        </p:nvSpPr>
        <p:spPr>
          <a:xfrm>
            <a:off x="6591168" y="5302240"/>
            <a:ext cx="149173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(0 – 4km AGL)</a:t>
            </a:r>
            <a:endParaRPr dirty="0"/>
          </a:p>
        </p:txBody>
      </p:sp>
      <p:sp>
        <p:nvSpPr>
          <p:cNvPr id="188" name="Google Shape;188;p5"/>
          <p:cNvSpPr txBox="1"/>
          <p:nvPr/>
        </p:nvSpPr>
        <p:spPr>
          <a:xfrm>
            <a:off x="7952199" y="5195325"/>
            <a:ext cx="4035794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Left</a:t>
            </a:r>
            <a:r>
              <a:rPr lang="en-US" sz="12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b="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Ozone (top) and Aerosol (bottom) curtains taken during the campaign duration using the TOLNet</a:t>
            </a:r>
            <a:br>
              <a:rPr lang="en-US" sz="12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200" b="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LiDAR at </a:t>
            </a:r>
            <a:r>
              <a:rPr lang="en-US" sz="1200" b="0" i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Chiwaukee</a:t>
            </a:r>
            <a:r>
              <a:rPr lang="en-US" sz="1200" b="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Prairie. </a:t>
            </a:r>
            <a:r>
              <a:rPr lang="en-US" sz="1200" b="1" i="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Top:</a:t>
            </a:r>
            <a:r>
              <a:rPr lang="en-US" sz="120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Wind roses of ozone retrievals parried with </a:t>
            </a:r>
            <a:r>
              <a:rPr lang="en-US" sz="1200" i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UWisc</a:t>
            </a:r>
            <a:r>
              <a:rPr lang="en-US" sz="120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200" i="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Dopplar</a:t>
            </a:r>
            <a:r>
              <a:rPr lang="en-US" sz="1200" i="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Wind LiDAR at 200 m intervals starting at 158 m AGL.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Validation: Matt Johnson, next talk.</a:t>
            </a:r>
            <a:endParaRPr b="1" dirty="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22729" y="798646"/>
            <a:ext cx="4408470" cy="44084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76ABB-50CF-4059-ACD8-92B63872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C8E64-BBF5-427F-8883-476670C9EAEB}" type="datetime1">
              <a:rPr lang="en-US" smtClean="0"/>
              <a:t>8/19/2025</a:t>
            </a:fld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89F69-02F0-4D82-B8E9-AA52D10DC7F1}"/>
              </a:ext>
            </a:extLst>
          </p:cNvPr>
          <p:cNvSpPr/>
          <p:nvPr/>
        </p:nvSpPr>
        <p:spPr>
          <a:xfrm>
            <a:off x="7913235" y="1456623"/>
            <a:ext cx="1220355" cy="8329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ABCE875-2ED0-42EA-95C6-3E4E0C29092E}"/>
              </a:ext>
            </a:extLst>
          </p:cNvPr>
          <p:cNvSpPr/>
          <p:nvPr/>
        </p:nvSpPr>
        <p:spPr>
          <a:xfrm>
            <a:off x="8410258" y="643378"/>
            <a:ext cx="723332" cy="502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1EAE961-2955-4F11-9CF8-0FA77C7BB2B4}"/>
              </a:ext>
            </a:extLst>
          </p:cNvPr>
          <p:cNvSpPr/>
          <p:nvPr/>
        </p:nvSpPr>
        <p:spPr>
          <a:xfrm>
            <a:off x="11387802" y="677135"/>
            <a:ext cx="723332" cy="5024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7B5433-2DB3-4DAB-A0A3-AD0391EF812F}"/>
              </a:ext>
            </a:extLst>
          </p:cNvPr>
          <p:cNvSpPr/>
          <p:nvPr/>
        </p:nvSpPr>
        <p:spPr>
          <a:xfrm>
            <a:off x="10584877" y="1447608"/>
            <a:ext cx="1211607" cy="7511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B53FD00-06D6-488E-900F-95F482F690C3}"/>
              </a:ext>
            </a:extLst>
          </p:cNvPr>
          <p:cNvSpPr/>
          <p:nvPr/>
        </p:nvSpPr>
        <p:spPr>
          <a:xfrm>
            <a:off x="2572602" y="1364904"/>
            <a:ext cx="1323833" cy="9246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1A0402E-8149-42C8-BDC9-1D9B51A45F4B}"/>
              </a:ext>
            </a:extLst>
          </p:cNvPr>
          <p:cNvSpPr/>
          <p:nvPr/>
        </p:nvSpPr>
        <p:spPr>
          <a:xfrm>
            <a:off x="1535373" y="3643953"/>
            <a:ext cx="2060811" cy="14269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B2C14-C29B-4CB5-9BB2-ADBB0F13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0" t="7819" b="4400"/>
          <a:stretch/>
        </p:blipFill>
        <p:spPr>
          <a:xfrm>
            <a:off x="3927475" y="164050"/>
            <a:ext cx="8159750" cy="64082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2EB10-CEFE-6609-6A78-98894A35D11F}"/>
              </a:ext>
            </a:extLst>
          </p:cNvPr>
          <p:cNvSpPr txBox="1"/>
          <p:nvPr/>
        </p:nvSpPr>
        <p:spPr>
          <a:xfrm>
            <a:off x="245505" y="1114424"/>
            <a:ext cx="3326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mACES</a:t>
            </a:r>
            <a:r>
              <a:rPr lang="en-US" sz="2000" dirty="0"/>
              <a:t> instrument built at NOAA/CSL by Todd McKinney/UAH and Mason Mills/UAH under the guidance of Carrie Womack/CSL in the Steve Brown/CSL Boulder laboratory in the heritage of Dave Fahey/CSL NO</a:t>
            </a:r>
            <a:r>
              <a:rPr lang="en-US" sz="2000" baseline="-25000" dirty="0"/>
              <a:t>2</a:t>
            </a:r>
            <a:r>
              <a:rPr lang="en-US" sz="2000" dirty="0"/>
              <a:t> airborne instruments.</a:t>
            </a:r>
          </a:p>
        </p:txBody>
      </p:sp>
    </p:spTree>
    <p:extLst>
      <p:ext uri="{BB962C8B-B14F-4D97-AF65-F5344CB8AC3E}">
        <p14:creationId xmlns:p14="http://schemas.microsoft.com/office/powerpoint/2010/main" val="86664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 amt="31000"/>
          </a:blip>
          <a:srcRect t="17154" b="72267"/>
          <a:stretch/>
        </p:blipFill>
        <p:spPr>
          <a:xfrm>
            <a:off x="0" y="0"/>
            <a:ext cx="12192000" cy="725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21" descr="A picture containing text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317" y="-181049"/>
            <a:ext cx="1450036" cy="10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316" y="-14"/>
            <a:ext cx="597753" cy="7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1"/>
          <p:cNvSpPr txBox="1"/>
          <p:nvPr/>
        </p:nvSpPr>
        <p:spPr>
          <a:xfrm>
            <a:off x="2295800" y="29317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3067"/>
          </a:p>
        </p:txBody>
      </p:sp>
      <p:grpSp>
        <p:nvGrpSpPr>
          <p:cNvPr id="222" name="Google Shape;222;p21"/>
          <p:cNvGrpSpPr/>
          <p:nvPr/>
        </p:nvGrpSpPr>
        <p:grpSpPr>
          <a:xfrm>
            <a:off x="9359433" y="40651"/>
            <a:ext cx="2664784" cy="644179"/>
            <a:chOff x="7019575" y="30488"/>
            <a:chExt cx="1998588" cy="483134"/>
          </a:xfrm>
        </p:grpSpPr>
        <p:pic>
          <p:nvPicPr>
            <p:cNvPr id="223" name="Google Shape;223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19575" y="30488"/>
              <a:ext cx="452399" cy="483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41289" y="45844"/>
              <a:ext cx="544077" cy="45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085375" y="45850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5163" y="60572"/>
              <a:ext cx="423000" cy="423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27" name="Google Shape;227;p21"/>
          <p:cNvSpPr txBox="1"/>
          <p:nvPr/>
        </p:nvSpPr>
        <p:spPr>
          <a:xfrm>
            <a:off x="1893002" y="54616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067" dirty="0" err="1"/>
              <a:t>mACES</a:t>
            </a:r>
            <a:r>
              <a:rPr lang="en-US" sz="3067" dirty="0"/>
              <a:t> Integration into the </a:t>
            </a:r>
            <a:r>
              <a:rPr lang="en-US" sz="3067" dirty="0" err="1"/>
              <a:t>SeaRey</a:t>
            </a:r>
            <a:endParaRPr sz="3067" dirty="0"/>
          </a:p>
        </p:txBody>
      </p:sp>
      <p:sp>
        <p:nvSpPr>
          <p:cNvPr id="2" name="AutoShape 2" descr="https://mail.google.com/mail/u/1?ui=2&amp;ik=b5432a043a&amp;attid=0.1.1&amp;permmsgid=msg-f:1779931462488526763&amp;th=18b3963c122b8fab&amp;view=fimg&amp;fur=ip&amp;sz=s0-l75-ft&amp;attbid=ANGjdJ_fMmskCV2ZAYsgdi2uS5vl4nFvAaVziRUTyVFvZ3dz5O-n3mFC8uGVM-ure3y5qaFV1ZNc6IbIPtmd1KJxon9PVum25Z81-JHp_XjxCAmNN7dj4plHG01Bwr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7165944" cy="71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mail.google.com/mail/u/1?ui=2&amp;ik=b5432a043a&amp;attid=0.1.1&amp;permmsgid=msg-f:1779931462488526763&amp;th=18b3963c122b8fab&amp;view=fimg&amp;fur=ip&amp;sz=s0-l75-ft&amp;attbid=ANGjdJ_fMmskCV2ZAYsgdi2uS5vl4nFvAaVziRUTyVFvZ3dz5O-n3mFC8uGVM-ure3y5qaFV1ZNc6IbIPtmd1KJxon9PVum25Z81-JHp_XjxCAmNN7dj4plHG01Bwr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34" y="906468"/>
            <a:ext cx="7827692" cy="5870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306" y="1826747"/>
            <a:ext cx="3265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Darby Stevenson/UAH, Mason Mills/UAH, and Paula Tucker/UAH integrate the </a:t>
            </a:r>
            <a:r>
              <a:rPr lang="en-US" sz="2400" dirty="0" err="1">
                <a:sym typeface="Wingdings" panose="05000000000000000000" pitchFamily="2" charset="2"/>
              </a:rPr>
              <a:t>mACES</a:t>
            </a:r>
            <a:r>
              <a:rPr lang="en-US" sz="2400" dirty="0">
                <a:sym typeface="Wingdings" panose="05000000000000000000" pitchFamily="2" charset="2"/>
              </a:rPr>
              <a:t>, 2B 205 ozone, and custom PM2.5 aerosol instruments into the Progressive Aerodyne </a:t>
            </a:r>
            <a:r>
              <a:rPr lang="en-US" sz="2400" dirty="0" err="1">
                <a:sym typeface="Wingdings" panose="05000000000000000000" pitchFamily="2" charset="2"/>
              </a:rPr>
              <a:t>SeaRey</a:t>
            </a:r>
            <a:r>
              <a:rPr lang="en-US" sz="2400" dirty="0">
                <a:sym typeface="Wingdings" panose="05000000000000000000" pitchFamily="2" charset="2"/>
              </a:rPr>
              <a:t> aircraft in Hangar 9 at Kenosha, WI.</a:t>
            </a:r>
          </a:p>
        </p:txBody>
      </p:sp>
    </p:spTree>
    <p:extLst>
      <p:ext uri="{BB962C8B-B14F-4D97-AF65-F5344CB8AC3E}">
        <p14:creationId xmlns:p14="http://schemas.microsoft.com/office/powerpoint/2010/main" val="236395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37FF9-CDA2-86F8-A129-9B4B32189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3C28C9-AF40-F093-5375-EEA0D8BBC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88" y="311809"/>
            <a:ext cx="4243749" cy="2911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5EB50D-2F68-07E2-E7C2-99B7FF44B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01" y="3180717"/>
            <a:ext cx="4595813" cy="339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E58D4-A908-5746-8636-F3B46FE34FDE}"/>
              </a:ext>
            </a:extLst>
          </p:cNvPr>
          <p:cNvSpPr txBox="1"/>
          <p:nvPr/>
        </p:nvSpPr>
        <p:spPr>
          <a:xfrm>
            <a:off x="1172513" y="396680"/>
            <a:ext cx="54679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mACES</a:t>
            </a:r>
            <a:r>
              <a:rPr lang="en-US" b="1" dirty="0"/>
              <a:t> pre-flight calibration</a:t>
            </a:r>
          </a:p>
          <a:p>
            <a:endParaRPr lang="en-US" dirty="0"/>
          </a:p>
          <a:p>
            <a:r>
              <a:rPr lang="en-US" dirty="0"/>
              <a:t>1 Hz precision = 0.073 </a:t>
            </a:r>
            <a:r>
              <a:rPr lang="en-US" dirty="0" err="1"/>
              <a:t>ppbv</a:t>
            </a:r>
            <a:r>
              <a:rPr lang="en-US" dirty="0"/>
              <a:t> (Allan deviation)</a:t>
            </a:r>
          </a:p>
          <a:p>
            <a:endParaRPr lang="en-US" dirty="0"/>
          </a:p>
          <a:p>
            <a:r>
              <a:rPr lang="en-US" dirty="0"/>
              <a:t>Calibration accuracy: mACES is 3% higher than CSL ACES 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/>
              <a:t>Zero air distribution = -0.05 </a:t>
            </a:r>
            <a:r>
              <a:rPr lang="en-US" dirty="0" err="1"/>
              <a:t>ppbv</a:t>
            </a:r>
            <a:endParaRPr lang="en-US" dirty="0"/>
          </a:p>
        </p:txBody>
      </p:sp>
      <p:pic>
        <p:nvPicPr>
          <p:cNvPr id="3" name="Picture 2" descr="A graph of a slope&#10;&#10;AI-generated content may be incorrect.">
            <a:extLst>
              <a:ext uri="{FF2B5EF4-FFF2-40B4-BE49-F238E27FC236}">
                <a16:creationId xmlns:a16="http://schemas.microsoft.com/office/drawing/2014/main" id="{9377BBDD-7637-B7B7-6651-660266661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2914650"/>
            <a:ext cx="4533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0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1"/>
          <p:cNvPicPr preferRelativeResize="0"/>
          <p:nvPr/>
        </p:nvPicPr>
        <p:blipFill rotWithShape="1">
          <a:blip r:embed="rId3">
            <a:alphaModFix amt="22000"/>
          </a:blip>
          <a:srcRect t="8338" b="79331"/>
          <a:stretch/>
        </p:blipFill>
        <p:spPr>
          <a:xfrm>
            <a:off x="0" y="0"/>
            <a:ext cx="12192000" cy="94436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2" name="Google Shape;402;p31"/>
          <p:cNvSpPr txBox="1"/>
          <p:nvPr/>
        </p:nvSpPr>
        <p:spPr>
          <a:xfrm>
            <a:off x="2770850" y="0"/>
            <a:ext cx="6078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</a:rPr>
              <a:t>SeaRey Domains and Altitude Distributions of</a:t>
            </a:r>
          </a:p>
          <a:p>
            <a:pPr algn="ctr"/>
            <a:r>
              <a:rPr lang="en" sz="2400" b="1" dirty="0">
                <a:solidFill>
                  <a:schemeClr val="dk1"/>
                </a:solidFill>
              </a:rPr>
              <a:t>NO</a:t>
            </a:r>
            <a:r>
              <a:rPr lang="en" sz="2400" b="1" baseline="-25000" dirty="0">
                <a:solidFill>
                  <a:schemeClr val="dk1"/>
                </a:solidFill>
              </a:rPr>
              <a:t>2</a:t>
            </a:r>
            <a:r>
              <a:rPr lang="en" sz="2400" b="1" dirty="0">
                <a:solidFill>
                  <a:schemeClr val="dk1"/>
                </a:solidFill>
              </a:rPr>
              <a:t> and O</a:t>
            </a:r>
            <a:r>
              <a:rPr lang="en" sz="2400" b="1" baseline="-25000" dirty="0">
                <a:solidFill>
                  <a:schemeClr val="dk1"/>
                </a:solidFill>
              </a:rPr>
              <a:t>3</a:t>
            </a:r>
            <a:endParaRPr sz="2400" b="1" dirty="0"/>
          </a:p>
        </p:txBody>
      </p:sp>
      <p:pic>
        <p:nvPicPr>
          <p:cNvPr id="403" name="Google Shape;403;p31" descr="A picture containing text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6099" y="-228233"/>
            <a:ext cx="1450036" cy="1087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31"/>
          <p:cNvGrpSpPr/>
          <p:nvPr/>
        </p:nvGrpSpPr>
        <p:grpSpPr>
          <a:xfrm>
            <a:off x="9359433" y="40651"/>
            <a:ext cx="2664784" cy="644179"/>
            <a:chOff x="7019575" y="30488"/>
            <a:chExt cx="1998588" cy="483134"/>
          </a:xfrm>
        </p:grpSpPr>
        <p:pic>
          <p:nvPicPr>
            <p:cNvPr id="405" name="Google Shape;405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19575" y="30488"/>
              <a:ext cx="452399" cy="483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41289" y="45844"/>
              <a:ext cx="544077" cy="45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85375" y="45850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595163" y="60572"/>
              <a:ext cx="423000" cy="423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409" name="Google Shape;409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9767" y="1009601"/>
            <a:ext cx="5611372" cy="58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6000" y="1009634"/>
            <a:ext cx="5928235" cy="584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9;p8">
            <a:extLst>
              <a:ext uri="{FF2B5EF4-FFF2-40B4-BE49-F238E27FC236}">
                <a16:creationId xmlns:a16="http://schemas.microsoft.com/office/drawing/2014/main" id="{9779B707-D35F-4D7C-9A20-B11FB31D86C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47025" t="43239" r="19335" b="46042"/>
          <a:stretch/>
        </p:blipFill>
        <p:spPr>
          <a:xfrm>
            <a:off x="167765" y="1231900"/>
            <a:ext cx="1746593" cy="1111250"/>
          </a:xfrm>
          <a:prstGeom prst="roundRect">
            <a:avLst>
              <a:gd name="adj" fmla="val 31812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51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 amt="31000"/>
          </a:blip>
          <a:srcRect t="17154" b="72267"/>
          <a:stretch/>
        </p:blipFill>
        <p:spPr>
          <a:xfrm>
            <a:off x="0" y="0"/>
            <a:ext cx="12192000" cy="725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24" descr="A picture containing text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3317" y="-181049"/>
            <a:ext cx="1450036" cy="10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316" y="-14"/>
            <a:ext cx="597753" cy="7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2295800" y="29317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endParaRPr sz="3067"/>
          </a:p>
        </p:txBody>
      </p:sp>
      <p:grpSp>
        <p:nvGrpSpPr>
          <p:cNvPr id="276" name="Google Shape;276;p24"/>
          <p:cNvGrpSpPr/>
          <p:nvPr/>
        </p:nvGrpSpPr>
        <p:grpSpPr>
          <a:xfrm>
            <a:off x="9359433" y="40651"/>
            <a:ext cx="2664784" cy="644179"/>
            <a:chOff x="7019575" y="30488"/>
            <a:chExt cx="1998588" cy="483134"/>
          </a:xfrm>
        </p:grpSpPr>
        <p:pic>
          <p:nvPicPr>
            <p:cNvPr id="277" name="Google Shape;277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019575" y="30488"/>
              <a:ext cx="452399" cy="483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41289" y="45844"/>
              <a:ext cx="544077" cy="45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2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8085375" y="45850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2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595163" y="60572"/>
              <a:ext cx="423000" cy="423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81" name="Google Shape;281;p24"/>
          <p:cNvSpPr txBox="1"/>
          <p:nvPr/>
        </p:nvSpPr>
        <p:spPr>
          <a:xfrm>
            <a:off x="1008205" y="43975"/>
            <a:ext cx="8296019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067" dirty="0"/>
              <a:t>SeaRey Chicago Circuits - NO</a:t>
            </a:r>
            <a:r>
              <a:rPr lang="en" sz="3067" baseline="-25000" dirty="0"/>
              <a:t>2</a:t>
            </a:r>
            <a:r>
              <a:rPr lang="en" sz="3067" dirty="0"/>
              <a:t> Profiles over 6 Days</a:t>
            </a:r>
            <a:endParaRPr sz="3067" dirty="0"/>
          </a:p>
        </p:txBody>
      </p:sp>
      <p:pic>
        <p:nvPicPr>
          <p:cNvPr id="282" name="Google Shape;282;p24"/>
          <p:cNvPicPr preferRelativeResize="0"/>
          <p:nvPr/>
        </p:nvPicPr>
        <p:blipFill rotWithShape="1">
          <a:blip r:embed="rId10">
            <a:alphaModFix/>
          </a:blip>
          <a:srcRect t="35266" r="49919" b="31981"/>
          <a:stretch/>
        </p:blipFill>
        <p:spPr>
          <a:xfrm>
            <a:off x="34534" y="997567"/>
            <a:ext cx="3464901" cy="187546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4"/>
          <p:cNvSpPr txBox="1"/>
          <p:nvPr/>
        </p:nvSpPr>
        <p:spPr>
          <a:xfrm>
            <a:off x="2086567" y="1066333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2023-08-09 </a:t>
            </a:r>
            <a:endParaRPr sz="1467" b="1">
              <a:highlight>
                <a:srgbClr val="FFFF00"/>
              </a:highlight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11">
            <a:alphaModFix/>
          </a:blip>
          <a:srcRect t="35268" r="49919" b="32961"/>
          <a:stretch/>
        </p:blipFill>
        <p:spPr>
          <a:xfrm>
            <a:off x="86701" y="2835533"/>
            <a:ext cx="3412732" cy="1791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4"/>
          <p:cNvSpPr txBox="1"/>
          <p:nvPr/>
        </p:nvSpPr>
        <p:spPr>
          <a:xfrm>
            <a:off x="2130333" y="2935533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2023-08-10 </a:t>
            </a:r>
            <a:endParaRPr sz="1467" b="1">
              <a:highlight>
                <a:srgbClr val="FFFF00"/>
              </a:highlight>
            </a:endParaRPr>
          </a:p>
        </p:txBody>
      </p:sp>
      <p:pic>
        <p:nvPicPr>
          <p:cNvPr id="286" name="Google Shape;286;p24"/>
          <p:cNvPicPr preferRelativeResize="0"/>
          <p:nvPr/>
        </p:nvPicPr>
        <p:blipFill rotWithShape="1">
          <a:blip r:embed="rId12">
            <a:alphaModFix/>
          </a:blip>
          <a:srcRect t="35046" r="49919" b="32638"/>
          <a:stretch/>
        </p:blipFill>
        <p:spPr>
          <a:xfrm>
            <a:off x="115534" y="4627367"/>
            <a:ext cx="3355033" cy="179183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4"/>
          <p:cNvSpPr txBox="1"/>
          <p:nvPr/>
        </p:nvSpPr>
        <p:spPr>
          <a:xfrm>
            <a:off x="2049433" y="4720367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2023-08-12</a:t>
            </a:r>
            <a:endParaRPr sz="1467" b="1">
              <a:highlight>
                <a:srgbClr val="FFFF00"/>
              </a:highlight>
            </a:endParaRPr>
          </a:p>
        </p:txBody>
      </p:sp>
      <p:pic>
        <p:nvPicPr>
          <p:cNvPr id="288" name="Google Shape;288;p24"/>
          <p:cNvPicPr preferRelativeResize="0"/>
          <p:nvPr/>
        </p:nvPicPr>
        <p:blipFill rotWithShape="1">
          <a:blip r:embed="rId13">
            <a:alphaModFix/>
          </a:blip>
          <a:srcRect t="35046" r="49919" b="32638"/>
          <a:stretch/>
        </p:blipFill>
        <p:spPr>
          <a:xfrm>
            <a:off x="3536567" y="966751"/>
            <a:ext cx="3412732" cy="182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4"/>
          <p:cNvSpPr txBox="1"/>
          <p:nvPr/>
        </p:nvSpPr>
        <p:spPr>
          <a:xfrm>
            <a:off x="5499300" y="1066333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2023-08-13</a:t>
            </a:r>
            <a:endParaRPr sz="1467" b="1">
              <a:highlight>
                <a:srgbClr val="FFFF00"/>
              </a:highlight>
            </a:endParaRPr>
          </a:p>
        </p:txBody>
      </p:sp>
      <p:pic>
        <p:nvPicPr>
          <p:cNvPr id="290" name="Google Shape;290;p24"/>
          <p:cNvPicPr preferRelativeResize="0"/>
          <p:nvPr/>
        </p:nvPicPr>
        <p:blipFill rotWithShape="1">
          <a:blip r:embed="rId14">
            <a:alphaModFix/>
          </a:blip>
          <a:srcRect t="35460" r="50019" b="32675"/>
          <a:stretch/>
        </p:blipFill>
        <p:spPr>
          <a:xfrm>
            <a:off x="3536567" y="2873035"/>
            <a:ext cx="3412732" cy="180056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4"/>
          <p:cNvSpPr txBox="1"/>
          <p:nvPr/>
        </p:nvSpPr>
        <p:spPr>
          <a:xfrm>
            <a:off x="5602467" y="2935533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2023-08-15</a:t>
            </a:r>
            <a:endParaRPr sz="1467" b="1">
              <a:highlight>
                <a:srgbClr val="FFFF00"/>
              </a:highlight>
            </a:endParaRPr>
          </a:p>
        </p:txBody>
      </p:sp>
      <p:pic>
        <p:nvPicPr>
          <p:cNvPr id="292" name="Google Shape;292;p24"/>
          <p:cNvPicPr preferRelativeResize="0"/>
          <p:nvPr/>
        </p:nvPicPr>
        <p:blipFill rotWithShape="1">
          <a:blip r:embed="rId15">
            <a:alphaModFix/>
          </a:blip>
          <a:srcRect t="34954" r="50317" b="32807"/>
          <a:stretch/>
        </p:blipFill>
        <p:spPr>
          <a:xfrm>
            <a:off x="3536568" y="4627367"/>
            <a:ext cx="3382497" cy="1791836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4"/>
          <p:cNvSpPr txBox="1"/>
          <p:nvPr/>
        </p:nvSpPr>
        <p:spPr>
          <a:xfrm>
            <a:off x="5602467" y="4757233"/>
            <a:ext cx="1450000" cy="5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highlight>
                  <a:srgbClr val="FFFF00"/>
                </a:highlight>
              </a:rPr>
              <a:t>2023-08-16</a:t>
            </a:r>
            <a:endParaRPr sz="1467" b="1">
              <a:highlight>
                <a:srgbClr val="FFFF00"/>
              </a:highlight>
            </a:endParaRPr>
          </a:p>
        </p:txBody>
      </p:sp>
      <p:sp>
        <p:nvSpPr>
          <p:cNvPr id="294" name="Google Shape;294;p24"/>
          <p:cNvSpPr txBox="1"/>
          <p:nvPr/>
        </p:nvSpPr>
        <p:spPr>
          <a:xfrm>
            <a:off x="7052467" y="1536284"/>
            <a:ext cx="4971600" cy="371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14856">
              <a:buClr>
                <a:schemeClr val="dk1"/>
              </a:buClr>
              <a:buSzPts val="1300"/>
              <a:buChar char="❏"/>
            </a:pPr>
            <a:r>
              <a:rPr lang="en" sz="1733" b="1" dirty="0">
                <a:solidFill>
                  <a:schemeClr val="dk1"/>
                </a:solidFill>
              </a:rPr>
              <a:t>Lower PBL NO2</a:t>
            </a:r>
            <a:r>
              <a:rPr lang="en" sz="1733" dirty="0">
                <a:solidFill>
                  <a:schemeClr val="dk1"/>
                </a:solidFill>
              </a:rPr>
              <a:t> profiles measured by </a:t>
            </a:r>
            <a:r>
              <a:rPr lang="en-US" sz="1733" dirty="0">
                <a:solidFill>
                  <a:schemeClr val="dk1"/>
                </a:solidFill>
              </a:rPr>
              <a:t>SeaRey</a:t>
            </a:r>
            <a:r>
              <a:rPr lang="en" sz="1733" dirty="0">
                <a:solidFill>
                  <a:schemeClr val="dk1"/>
                </a:solidFill>
              </a:rPr>
              <a:t> do not support the assumption that NO2 decreases exponentially with height. </a:t>
            </a:r>
            <a:endParaRPr sz="1733" dirty="0">
              <a:solidFill>
                <a:schemeClr val="dk1"/>
              </a:solidFill>
            </a:endParaRPr>
          </a:p>
          <a:p>
            <a:pPr marL="609585"/>
            <a:endParaRPr sz="1733" dirty="0">
              <a:solidFill>
                <a:schemeClr val="dk1"/>
              </a:solidFill>
            </a:endParaRPr>
          </a:p>
          <a:p>
            <a:pPr marL="609585" indent="-414856">
              <a:buClr>
                <a:schemeClr val="dk1"/>
              </a:buClr>
              <a:buSzPts val="1300"/>
              <a:buChar char="❏"/>
            </a:pPr>
            <a:r>
              <a:rPr lang="en" sz="1733" dirty="0">
                <a:solidFill>
                  <a:schemeClr val="dk1"/>
                </a:solidFill>
              </a:rPr>
              <a:t>Elevated levels of NO2, with a higher mixing ratio than at ground level, have been measured at </a:t>
            </a:r>
            <a:r>
              <a:rPr lang="en" sz="1733" b="1" dirty="0">
                <a:solidFill>
                  <a:srgbClr val="FF0000"/>
                </a:solidFill>
              </a:rPr>
              <a:t>higher altitudes.</a:t>
            </a:r>
            <a:endParaRPr sz="1733" b="1" dirty="0">
              <a:solidFill>
                <a:srgbClr val="FF0000"/>
              </a:solidFill>
            </a:endParaRPr>
          </a:p>
          <a:p>
            <a:pPr marL="609585"/>
            <a:endParaRPr sz="1733" dirty="0">
              <a:solidFill>
                <a:schemeClr val="dk1"/>
              </a:solidFill>
            </a:endParaRPr>
          </a:p>
          <a:p>
            <a:pPr marL="609585" indent="-414856">
              <a:buClr>
                <a:schemeClr val="dk1"/>
              </a:buClr>
              <a:buSzPts val="1300"/>
              <a:buChar char="❏"/>
            </a:pPr>
            <a:r>
              <a:rPr lang="en" sz="1733" dirty="0">
                <a:solidFill>
                  <a:schemeClr val="dk1"/>
                </a:solidFill>
              </a:rPr>
              <a:t>Possible</a:t>
            </a:r>
            <a:r>
              <a:rPr lang="en" sz="1733" b="1" dirty="0">
                <a:solidFill>
                  <a:schemeClr val="dk1"/>
                </a:solidFill>
              </a:rPr>
              <a:t> aloft plumes</a:t>
            </a:r>
            <a:r>
              <a:rPr lang="en" sz="1733" dirty="0">
                <a:solidFill>
                  <a:schemeClr val="dk1"/>
                </a:solidFill>
              </a:rPr>
              <a:t> that have found a stable equilibrium height?  </a:t>
            </a:r>
          </a:p>
          <a:p>
            <a:pPr marL="609585" indent="-414856">
              <a:buClr>
                <a:schemeClr val="dk1"/>
              </a:buClr>
              <a:buSzPts val="1300"/>
              <a:buChar char="❏"/>
            </a:pPr>
            <a:endParaRPr lang="en" sz="1733" dirty="0">
              <a:solidFill>
                <a:schemeClr val="dk1"/>
              </a:solidFill>
            </a:endParaRPr>
          </a:p>
          <a:p>
            <a:pPr marL="609585" indent="-414856">
              <a:buClr>
                <a:schemeClr val="dk1"/>
              </a:buClr>
              <a:buSzPts val="1300"/>
              <a:buChar char="❏"/>
            </a:pPr>
            <a:r>
              <a:rPr lang="en" sz="1733" dirty="0">
                <a:solidFill>
                  <a:schemeClr val="dk1"/>
                </a:solidFill>
              </a:rPr>
              <a:t>Thanks to Brad Pierce for predicting the location of the marine NO</a:t>
            </a:r>
            <a:r>
              <a:rPr lang="en" sz="1733" baseline="-25000" dirty="0">
                <a:solidFill>
                  <a:schemeClr val="dk1"/>
                </a:solidFill>
              </a:rPr>
              <a:t>2</a:t>
            </a:r>
            <a:r>
              <a:rPr lang="en" sz="1733" dirty="0">
                <a:solidFill>
                  <a:schemeClr val="dk1"/>
                </a:solidFill>
              </a:rPr>
              <a:t> plumes!</a:t>
            </a:r>
            <a:endParaRPr sz="1733" dirty="0">
              <a:solidFill>
                <a:schemeClr val="dk1"/>
              </a:solidFill>
            </a:endParaRPr>
          </a:p>
        </p:txBody>
      </p:sp>
      <p:sp>
        <p:nvSpPr>
          <p:cNvPr id="295" name="Google Shape;295;p24"/>
          <p:cNvSpPr txBox="1"/>
          <p:nvPr/>
        </p:nvSpPr>
        <p:spPr>
          <a:xfrm>
            <a:off x="7280667" y="5214267"/>
            <a:ext cx="45696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b="1" u="sng" dirty="0">
                <a:solidFill>
                  <a:schemeClr val="dk1"/>
                </a:solidFill>
              </a:rPr>
              <a:t>Left figures:</a:t>
            </a:r>
            <a:r>
              <a:rPr lang="en" sz="1733" dirty="0">
                <a:solidFill>
                  <a:schemeClr val="dk1"/>
                </a:solidFill>
              </a:rPr>
              <a:t> </a:t>
            </a:r>
            <a:r>
              <a:rPr lang="en-US" sz="1733" dirty="0">
                <a:solidFill>
                  <a:schemeClr val="dk1"/>
                </a:solidFill>
              </a:rPr>
              <a:t>SeaRey</a:t>
            </a:r>
            <a:r>
              <a:rPr lang="en" sz="1733" dirty="0">
                <a:solidFill>
                  <a:schemeClr val="dk1"/>
                </a:solidFill>
              </a:rPr>
              <a:t> profiles of NO2 for flights on 6 different days around the Chicago area.</a:t>
            </a:r>
            <a:endParaRPr sz="1733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45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7"/>
          <p:cNvPicPr preferRelativeResize="0"/>
          <p:nvPr/>
        </p:nvPicPr>
        <p:blipFill rotWithShape="1">
          <a:blip r:embed="rId3">
            <a:alphaModFix amt="31000"/>
          </a:blip>
          <a:srcRect t="17154" b="72267"/>
          <a:stretch/>
        </p:blipFill>
        <p:spPr>
          <a:xfrm>
            <a:off x="0" y="0"/>
            <a:ext cx="12192000" cy="725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Google Shape;131;p17" descr="A picture containing text, transpo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6099" y="-228233"/>
            <a:ext cx="1450036" cy="108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316" y="-14"/>
            <a:ext cx="597753" cy="72543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7"/>
          <p:cNvSpPr txBox="1"/>
          <p:nvPr/>
        </p:nvSpPr>
        <p:spPr>
          <a:xfrm>
            <a:off x="1166814" y="0"/>
            <a:ext cx="7600400" cy="6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067" dirty="0"/>
              <a:t>Offshore NO</a:t>
            </a:r>
            <a:r>
              <a:rPr lang="en" sz="3067" baseline="-25000" dirty="0"/>
              <a:t>2</a:t>
            </a:r>
            <a:r>
              <a:rPr lang="en" sz="3067" dirty="0"/>
              <a:t> plumes below 30 meters AGL</a:t>
            </a:r>
            <a:endParaRPr sz="3067" dirty="0"/>
          </a:p>
        </p:txBody>
      </p:sp>
      <p:pic>
        <p:nvPicPr>
          <p:cNvPr id="134" name="Google Shape;134;p17"/>
          <p:cNvPicPr preferRelativeResize="0"/>
          <p:nvPr/>
        </p:nvPicPr>
        <p:blipFill rotWithShape="1">
          <a:blip r:embed="rId6">
            <a:alphaModFix/>
          </a:blip>
          <a:srcRect l="8650" t="5365"/>
          <a:stretch/>
        </p:blipFill>
        <p:spPr>
          <a:xfrm>
            <a:off x="79167" y="1137301"/>
            <a:ext cx="3555901" cy="276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7">
            <a:alphaModFix/>
          </a:blip>
          <a:srcRect t="35082" r="58364" b="31994"/>
          <a:stretch/>
        </p:blipFill>
        <p:spPr>
          <a:xfrm>
            <a:off x="3635051" y="859293"/>
            <a:ext cx="2767148" cy="182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7">
            <a:alphaModFix/>
          </a:blip>
          <a:srcRect t="2545" r="58514" b="65150"/>
          <a:stretch/>
        </p:blipFill>
        <p:spPr>
          <a:xfrm>
            <a:off x="3635067" y="4937534"/>
            <a:ext cx="2767135" cy="179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8">
            <a:alphaModFix/>
          </a:blip>
          <a:srcRect l="9641" t="5571"/>
          <a:stretch/>
        </p:blipFill>
        <p:spPr>
          <a:xfrm>
            <a:off x="0" y="4018933"/>
            <a:ext cx="3714232" cy="283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9">
            <a:alphaModFix/>
          </a:blip>
          <a:srcRect t="36064" r="50382" b="32523"/>
          <a:stretch/>
        </p:blipFill>
        <p:spPr>
          <a:xfrm>
            <a:off x="8477749" y="2092208"/>
            <a:ext cx="3714232" cy="194609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/>
        </p:nvSpPr>
        <p:spPr>
          <a:xfrm>
            <a:off x="6873533" y="844651"/>
            <a:ext cx="5159200" cy="12136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" sz="1733" dirty="0">
                <a:solidFill>
                  <a:schemeClr val="dk1"/>
                </a:solidFill>
                <a:highlight>
                  <a:schemeClr val="lt1"/>
                </a:highlight>
              </a:rPr>
              <a:t>During exceedance events, the </a:t>
            </a:r>
            <a:r>
              <a:rPr lang="en" sz="1733" b="1" dirty="0">
                <a:solidFill>
                  <a:schemeClr val="dk1"/>
                </a:solidFill>
                <a:highlight>
                  <a:schemeClr val="lt1"/>
                </a:highlight>
              </a:rPr>
              <a:t>SeaRey aircraft</a:t>
            </a:r>
            <a:r>
              <a:rPr lang="en" sz="1733" dirty="0">
                <a:solidFill>
                  <a:schemeClr val="dk1"/>
                </a:solidFill>
                <a:highlight>
                  <a:schemeClr val="lt1"/>
                </a:highlight>
              </a:rPr>
              <a:t> has observed highly concentrated </a:t>
            </a:r>
            <a:r>
              <a:rPr lang="en" sz="1733" b="1" dirty="0">
                <a:solidFill>
                  <a:srgbClr val="FF0000"/>
                </a:solidFill>
              </a:rPr>
              <a:t>NO</a:t>
            </a:r>
            <a:r>
              <a:rPr lang="en" sz="1733" b="1" baseline="-25000" dirty="0">
                <a:solidFill>
                  <a:srgbClr val="FF0000"/>
                </a:solidFill>
              </a:rPr>
              <a:t>2</a:t>
            </a:r>
            <a:r>
              <a:rPr lang="en" sz="1733" b="1" dirty="0">
                <a:solidFill>
                  <a:srgbClr val="FF0000"/>
                </a:solidFill>
              </a:rPr>
              <a:t> plumes </a:t>
            </a:r>
            <a:r>
              <a:rPr lang="en" sz="1733" dirty="0">
                <a:solidFill>
                  <a:schemeClr val="dk1"/>
                </a:solidFill>
                <a:highlight>
                  <a:schemeClr val="lt1"/>
                </a:highlight>
              </a:rPr>
              <a:t>occurring </a:t>
            </a:r>
            <a:r>
              <a:rPr lang="en" sz="1733" i="1" dirty="0">
                <a:solidFill>
                  <a:schemeClr val="dk1"/>
                </a:solidFill>
                <a:highlight>
                  <a:schemeClr val="lt1"/>
                </a:highlight>
              </a:rPr>
              <a:t>  </a:t>
            </a:r>
            <a:r>
              <a:rPr lang="en" sz="1733" b="1" dirty="0">
                <a:solidFill>
                  <a:schemeClr val="dk1"/>
                </a:solidFill>
                <a:highlight>
                  <a:srgbClr val="FFFF00"/>
                </a:highlight>
              </a:rPr>
              <a:t>5 - 30 meters</a:t>
            </a:r>
            <a:r>
              <a:rPr lang="en" sz="1733" dirty="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r>
              <a:rPr lang="en" sz="1733" dirty="0">
                <a:solidFill>
                  <a:schemeClr val="dk1"/>
                </a:solidFill>
              </a:rPr>
              <a:t>abov</a:t>
            </a:r>
            <a:r>
              <a:rPr lang="en" sz="1733" dirty="0">
                <a:solidFill>
                  <a:schemeClr val="dk1"/>
                </a:solidFill>
                <a:highlight>
                  <a:schemeClr val="lt1"/>
                </a:highlight>
              </a:rPr>
              <a:t>e the lake surface. </a:t>
            </a:r>
            <a:endParaRPr sz="1733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cxnSp>
        <p:nvCxnSpPr>
          <p:cNvPr id="140" name="Google Shape;140;p17"/>
          <p:cNvCxnSpPr>
            <a:stCxn id="141" idx="1"/>
          </p:cNvCxnSpPr>
          <p:nvPr/>
        </p:nvCxnSpPr>
        <p:spPr>
          <a:xfrm rot="10800000">
            <a:off x="2268200" y="2798100"/>
            <a:ext cx="1667600" cy="130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2" name="Google Shape;142;p17"/>
          <p:cNvSpPr/>
          <p:nvPr/>
        </p:nvSpPr>
        <p:spPr>
          <a:xfrm>
            <a:off x="5011300" y="2058267"/>
            <a:ext cx="477200" cy="276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1" name="Google Shape;141;p17"/>
          <p:cNvSpPr txBox="1"/>
          <p:nvPr/>
        </p:nvSpPr>
        <p:spPr>
          <a:xfrm>
            <a:off x="3935800" y="3667100"/>
            <a:ext cx="309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333"/>
              <a:t>TEMPO pixel pattern revealed defined NO</a:t>
            </a:r>
            <a:r>
              <a:rPr lang="en" sz="1733" baseline="-25000">
                <a:solidFill>
                  <a:schemeClr val="dk1"/>
                </a:solidFill>
              </a:rPr>
              <a:t>2</a:t>
            </a:r>
            <a:r>
              <a:rPr lang="en" sz="1333"/>
              <a:t> plume measured  on August 1, 2023. </a:t>
            </a:r>
            <a:endParaRPr sz="1333"/>
          </a:p>
        </p:txBody>
      </p:sp>
      <p:sp>
        <p:nvSpPr>
          <p:cNvPr id="143" name="Google Shape;143;p17"/>
          <p:cNvSpPr txBox="1"/>
          <p:nvPr/>
        </p:nvSpPr>
        <p:spPr>
          <a:xfrm>
            <a:off x="3837733" y="2933667"/>
            <a:ext cx="4132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highlight>
                  <a:schemeClr val="lt1"/>
                </a:highlight>
              </a:rPr>
              <a:t>5-30</a:t>
            </a:r>
            <a:r>
              <a:rPr lang="en" sz="1600">
                <a:highlight>
                  <a:schemeClr val="lt1"/>
                </a:highlight>
              </a:rPr>
              <a:t> meters above lake, </a:t>
            </a:r>
            <a:r>
              <a:rPr lang="en" sz="1600" b="1">
                <a:solidFill>
                  <a:srgbClr val="FF0000"/>
                </a:solidFill>
                <a:highlight>
                  <a:schemeClr val="lt1"/>
                </a:highlight>
              </a:rPr>
              <a:t>NO</a:t>
            </a:r>
            <a:r>
              <a:rPr lang="en" sz="2400" b="1" baseline="-25000">
                <a:solidFill>
                  <a:srgbClr val="FF0000"/>
                </a:solidFill>
              </a:rPr>
              <a:t>2</a:t>
            </a:r>
            <a:r>
              <a:rPr lang="en" sz="1600" b="1">
                <a:solidFill>
                  <a:srgbClr val="FF0000"/>
                </a:solidFill>
                <a:highlight>
                  <a:schemeClr val="lt1"/>
                </a:highlight>
              </a:rPr>
              <a:t>: 18 ppbv</a:t>
            </a:r>
            <a:r>
              <a:rPr lang="en" sz="2400" b="1">
                <a:solidFill>
                  <a:srgbClr val="FF0000"/>
                </a:solidFill>
                <a:highlight>
                  <a:schemeClr val="lt1"/>
                </a:highlight>
              </a:rPr>
              <a:t> </a:t>
            </a:r>
            <a:endParaRPr sz="2400" b="1"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cxnSp>
        <p:nvCxnSpPr>
          <p:cNvPr id="144" name="Google Shape;144;p17"/>
          <p:cNvCxnSpPr>
            <a:endCxn id="142" idx="4"/>
          </p:cNvCxnSpPr>
          <p:nvPr/>
        </p:nvCxnSpPr>
        <p:spPr>
          <a:xfrm rot="10800000">
            <a:off x="5249900" y="2334267"/>
            <a:ext cx="1196000" cy="56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5" name="Google Shape;145;p17"/>
          <p:cNvPicPr preferRelativeResize="0"/>
          <p:nvPr/>
        </p:nvPicPr>
        <p:blipFill rotWithShape="1">
          <a:blip r:embed="rId6">
            <a:alphaModFix/>
          </a:blip>
          <a:srcRect l="36640" b="95128"/>
          <a:stretch/>
        </p:blipFill>
        <p:spPr>
          <a:xfrm>
            <a:off x="51117" y="827167"/>
            <a:ext cx="3612003" cy="208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7"/>
          <p:cNvSpPr txBox="1"/>
          <p:nvPr/>
        </p:nvSpPr>
        <p:spPr>
          <a:xfrm>
            <a:off x="2192533" y="1137300"/>
            <a:ext cx="906000" cy="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highlight>
                  <a:srgbClr val="FFFF00"/>
                </a:highlight>
              </a:rPr>
              <a:t>NO</a:t>
            </a:r>
            <a:r>
              <a:rPr lang="en" sz="1733" baseline="-25000">
                <a:solidFill>
                  <a:schemeClr val="dk1"/>
                </a:solidFill>
                <a:highlight>
                  <a:srgbClr val="FFFF00"/>
                </a:highlight>
              </a:rPr>
              <a:t>2</a:t>
            </a:r>
            <a:endParaRPr sz="2533">
              <a:highlight>
                <a:srgbClr val="FFFF00"/>
              </a:highlight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2060333" y="4003400"/>
            <a:ext cx="1170400" cy="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highlight>
                  <a:srgbClr val="FFFF00"/>
                </a:highlight>
              </a:rPr>
              <a:t>Ozone</a:t>
            </a:r>
            <a:endParaRPr sz="2400">
              <a:highlight>
                <a:srgbClr val="FFFF00"/>
              </a:highlight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9">
            <a:alphaModFix/>
          </a:blip>
          <a:srcRect t="2955" r="50382" b="64461"/>
          <a:stretch/>
        </p:blipFill>
        <p:spPr>
          <a:xfrm>
            <a:off x="8477749" y="4003416"/>
            <a:ext cx="3714232" cy="20186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17"/>
          <p:cNvCxnSpPr/>
          <p:nvPr/>
        </p:nvCxnSpPr>
        <p:spPr>
          <a:xfrm>
            <a:off x="7604667" y="3346500"/>
            <a:ext cx="1093600" cy="29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Google Shape;150;p17"/>
          <p:cNvCxnSpPr>
            <a:endCxn id="151" idx="6"/>
          </p:cNvCxnSpPr>
          <p:nvPr/>
        </p:nvCxnSpPr>
        <p:spPr>
          <a:xfrm flipH="1">
            <a:off x="5488500" y="6282700"/>
            <a:ext cx="1372400" cy="2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Google Shape;151;p17"/>
          <p:cNvSpPr/>
          <p:nvPr/>
        </p:nvSpPr>
        <p:spPr>
          <a:xfrm>
            <a:off x="5011300" y="6204100"/>
            <a:ext cx="477200" cy="208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" name="Google Shape;152;p17"/>
          <p:cNvSpPr txBox="1"/>
          <p:nvPr/>
        </p:nvSpPr>
        <p:spPr>
          <a:xfrm>
            <a:off x="6785567" y="5743567"/>
            <a:ext cx="5447200" cy="8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endParaRPr sz="1067">
              <a:solidFill>
                <a:schemeClr val="dk1"/>
              </a:solidFill>
            </a:endParaRPr>
          </a:p>
          <a:p>
            <a:pPr algn="just"/>
            <a:r>
              <a:rPr lang="en" sz="1067">
                <a:solidFill>
                  <a:schemeClr val="dk1"/>
                </a:solidFill>
              </a:rPr>
              <a:t>During the early hours of the day, increased NO</a:t>
            </a:r>
            <a:r>
              <a:rPr lang="en" sz="1067" baseline="-25000">
                <a:solidFill>
                  <a:schemeClr val="dk1"/>
                </a:solidFill>
              </a:rPr>
              <a:t>2</a:t>
            </a:r>
            <a:r>
              <a:rPr lang="en" sz="1067">
                <a:solidFill>
                  <a:schemeClr val="dk1"/>
                </a:solidFill>
              </a:rPr>
              <a:t> levels over the lake trigger </a:t>
            </a:r>
            <a:r>
              <a:rPr lang="en" sz="1067" i="1">
                <a:solidFill>
                  <a:schemeClr val="dk1"/>
                </a:solidFill>
              </a:rPr>
              <a:t>ozone titration.</a:t>
            </a:r>
            <a:r>
              <a:rPr lang="en" sz="1067">
                <a:solidFill>
                  <a:schemeClr val="dk1"/>
                </a:solidFill>
              </a:rPr>
              <a:t> As the day progresses, high NO</a:t>
            </a:r>
            <a:r>
              <a:rPr lang="en" sz="1067" baseline="-25000">
                <a:solidFill>
                  <a:schemeClr val="dk1"/>
                </a:solidFill>
              </a:rPr>
              <a:t>2</a:t>
            </a:r>
            <a:r>
              <a:rPr lang="en" sz="1067">
                <a:solidFill>
                  <a:schemeClr val="dk1"/>
                </a:solidFill>
              </a:rPr>
              <a:t> concentrations contribute to exceptionally elevated ozone levels, which are then carried onshore by a </a:t>
            </a:r>
            <a:r>
              <a:rPr lang="en" sz="1067" b="1">
                <a:solidFill>
                  <a:schemeClr val="dk1"/>
                </a:solidFill>
              </a:rPr>
              <a:t>lake breeze.</a:t>
            </a:r>
            <a:endParaRPr sz="1067" b="1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dk1"/>
              </a:buClr>
              <a:buSzPts val="1100"/>
            </a:pPr>
            <a:endParaRPr sz="1067">
              <a:solidFill>
                <a:schemeClr val="dk1"/>
              </a:solidFill>
              <a:highlight>
                <a:schemeClr val="lt1"/>
              </a:highlight>
            </a:endParaRPr>
          </a:p>
          <a:p>
            <a:r>
              <a:rPr lang="en" sz="1067">
                <a:highlight>
                  <a:schemeClr val="lt1"/>
                </a:highlight>
              </a:rPr>
              <a:t> </a:t>
            </a:r>
            <a:endParaRPr sz="1067">
              <a:highlight>
                <a:schemeClr val="lt1"/>
              </a:highlight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570333" y="6204084"/>
            <a:ext cx="30928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i="1"/>
              <a:t>All results preliminary </a:t>
            </a:r>
            <a:endParaRPr sz="1600" i="1"/>
          </a:p>
        </p:txBody>
      </p:sp>
      <p:grpSp>
        <p:nvGrpSpPr>
          <p:cNvPr id="154" name="Google Shape;154;p17"/>
          <p:cNvGrpSpPr/>
          <p:nvPr/>
        </p:nvGrpSpPr>
        <p:grpSpPr>
          <a:xfrm>
            <a:off x="9359433" y="40651"/>
            <a:ext cx="2664784" cy="644179"/>
            <a:chOff x="7019575" y="30488"/>
            <a:chExt cx="1998588" cy="483134"/>
          </a:xfrm>
        </p:grpSpPr>
        <p:pic>
          <p:nvPicPr>
            <p:cNvPr id="155" name="Google Shape;155;p1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019575" y="30488"/>
              <a:ext cx="452399" cy="483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541289" y="45844"/>
              <a:ext cx="544077" cy="45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8085375" y="45850"/>
              <a:ext cx="452401" cy="452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595163" y="60572"/>
              <a:ext cx="423000" cy="423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  <p:extLst>
      <p:ext uri="{BB962C8B-B14F-4D97-AF65-F5344CB8AC3E}">
        <p14:creationId xmlns:p14="http://schemas.microsoft.com/office/powerpoint/2010/main" val="754382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2"/>
          <p:cNvPicPr preferRelativeResize="0"/>
          <p:nvPr/>
        </p:nvPicPr>
        <p:blipFill rotWithShape="1">
          <a:blip r:embed="rId3">
            <a:alphaModFix amt="5000"/>
          </a:blip>
          <a:srcRect t="9104" b="52754"/>
          <a:stretch/>
        </p:blipFill>
        <p:spPr>
          <a:xfrm>
            <a:off x="0" y="1254893"/>
            <a:ext cx="11804969" cy="4502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4">
            <a:alphaModFix amt="20000"/>
          </a:blip>
          <a:srcRect t="64336" b="28974"/>
          <a:stretch/>
        </p:blipFill>
        <p:spPr>
          <a:xfrm>
            <a:off x="0" y="-1"/>
            <a:ext cx="12192000" cy="61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4">
            <a:alphaModFix amt="20000"/>
          </a:blip>
          <a:srcRect l="64382" t="67147" b="28975"/>
          <a:stretch/>
        </p:blipFill>
        <p:spPr>
          <a:xfrm rot="10800000" flipH="1">
            <a:off x="0" y="6513816"/>
            <a:ext cx="12192000" cy="344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12"/>
          <p:cNvCxnSpPr/>
          <p:nvPr/>
        </p:nvCxnSpPr>
        <p:spPr>
          <a:xfrm>
            <a:off x="0" y="611312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5" name="Google Shape;34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506919"/>
            <a:ext cx="674668" cy="357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668" y="6566877"/>
            <a:ext cx="250019" cy="23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4558" y="6566877"/>
            <a:ext cx="250019" cy="25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9336" y="6544742"/>
            <a:ext cx="250019" cy="26701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2"/>
          <p:cNvSpPr txBox="1">
            <a:spLocks noGrp="1"/>
          </p:cNvSpPr>
          <p:nvPr>
            <p:ph type="sldNum" idx="12"/>
          </p:nvPr>
        </p:nvSpPr>
        <p:spPr>
          <a:xfrm>
            <a:off x="9387999" y="650783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2"/>
          <p:cNvPicPr preferRelativeResize="0"/>
          <p:nvPr/>
        </p:nvPicPr>
        <p:blipFill rotWithShape="1">
          <a:blip r:embed="rId9">
            <a:alphaModFix amt="20000"/>
          </a:blip>
          <a:srcRect l="19369" t="44195" r="25977" b="42620"/>
          <a:stretch/>
        </p:blipFill>
        <p:spPr>
          <a:xfrm flipH="1">
            <a:off x="10537861" y="-130384"/>
            <a:ext cx="1791127" cy="936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2" name="Google Shape;352;p12"/>
          <p:cNvCxnSpPr/>
          <p:nvPr/>
        </p:nvCxnSpPr>
        <p:spPr>
          <a:xfrm>
            <a:off x="0" y="650691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3" name="Google Shape;353;p12"/>
          <p:cNvPicPr preferRelativeResize="0"/>
          <p:nvPr/>
        </p:nvPicPr>
        <p:blipFill rotWithShape="1">
          <a:blip r:embed="rId3">
            <a:alphaModFix/>
          </a:blip>
          <a:srcRect t="9104" b="52754"/>
          <a:stretch/>
        </p:blipFill>
        <p:spPr>
          <a:xfrm>
            <a:off x="1739753" y="6546501"/>
            <a:ext cx="674668" cy="257331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54" name="Google Shape;354;p12"/>
          <p:cNvGrpSpPr/>
          <p:nvPr/>
        </p:nvGrpSpPr>
        <p:grpSpPr>
          <a:xfrm>
            <a:off x="438255" y="728992"/>
            <a:ext cx="5028101" cy="3909043"/>
            <a:chOff x="739429" y="741692"/>
            <a:chExt cx="5028101" cy="3909043"/>
          </a:xfrm>
        </p:grpSpPr>
        <p:pic>
          <p:nvPicPr>
            <p:cNvPr id="355" name="Google Shape;355;p12"/>
            <p:cNvPicPr preferRelativeResize="0"/>
            <p:nvPr/>
          </p:nvPicPr>
          <p:blipFill rotWithShape="1">
            <a:blip r:embed="rId10">
              <a:alphaModFix/>
            </a:blip>
            <a:srcRect l="37100" t="18489" r="26006" b="13065"/>
            <a:stretch/>
          </p:blipFill>
          <p:spPr>
            <a:xfrm>
              <a:off x="739429" y="741692"/>
              <a:ext cx="4364199" cy="3909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2"/>
            <p:cNvPicPr preferRelativeResize="0"/>
            <p:nvPr/>
          </p:nvPicPr>
          <p:blipFill rotWithShape="1">
            <a:blip r:embed="rId11">
              <a:alphaModFix/>
            </a:blip>
            <a:srcRect l="77244" t="29819" r="16826" b="27726"/>
            <a:stretch/>
          </p:blipFill>
          <p:spPr>
            <a:xfrm>
              <a:off x="5066022" y="1388379"/>
              <a:ext cx="701508" cy="2424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7" name="Google Shape;357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37006" y="671267"/>
            <a:ext cx="5739894" cy="573807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2"/>
          <p:cNvSpPr txBox="1"/>
          <p:nvPr/>
        </p:nvSpPr>
        <p:spPr>
          <a:xfrm>
            <a:off x="220466" y="45397"/>
            <a:ext cx="11337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August 1, 2023 – </a:t>
            </a:r>
            <a:r>
              <a:rPr lang="en-US" sz="28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SeaRey</a:t>
            </a:r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and DC-8 </a:t>
            </a:r>
            <a:r>
              <a:rPr lang="en-US" sz="28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NO</a:t>
            </a:r>
            <a:r>
              <a:rPr lang="en-US" sz="1600" b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Comparison </a:t>
            </a:r>
            <a:r>
              <a:rPr lang="en-US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(CASE 1)  </a:t>
            </a:r>
            <a:endParaRPr dirty="0"/>
          </a:p>
        </p:txBody>
      </p:sp>
      <p:cxnSp>
        <p:nvCxnSpPr>
          <p:cNvPr id="359" name="Google Shape;359;p12"/>
          <p:cNvCxnSpPr/>
          <p:nvPr/>
        </p:nvCxnSpPr>
        <p:spPr>
          <a:xfrm>
            <a:off x="2414421" y="1405760"/>
            <a:ext cx="488267" cy="189124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0" name="Google Shape;360;p12"/>
          <p:cNvSpPr/>
          <p:nvPr/>
        </p:nvSpPr>
        <p:spPr>
          <a:xfrm>
            <a:off x="6858000" y="5603107"/>
            <a:ext cx="5061098" cy="425553"/>
          </a:xfrm>
          <a:prstGeom prst="rect">
            <a:avLst/>
          </a:prstGeom>
          <a:solidFill>
            <a:srgbClr val="E7E6E6">
              <a:alpha val="23921"/>
            </a:srgbClr>
          </a:solidFill>
          <a:ln w="1905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2"/>
          <p:cNvSpPr txBox="1"/>
          <p:nvPr/>
        </p:nvSpPr>
        <p:spPr>
          <a:xfrm>
            <a:off x="1704822" y="1250601"/>
            <a:ext cx="170037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DC8 Spiral </a:t>
            </a:r>
            <a:endParaRPr/>
          </a:p>
        </p:txBody>
      </p:sp>
      <p:sp>
        <p:nvSpPr>
          <p:cNvPr id="362" name="Google Shape;362;p12"/>
          <p:cNvSpPr txBox="1"/>
          <p:nvPr/>
        </p:nvSpPr>
        <p:spPr>
          <a:xfrm>
            <a:off x="1572847" y="3669575"/>
            <a:ext cx="919386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SeaRey Grid</a:t>
            </a:r>
            <a:endParaRPr/>
          </a:p>
        </p:txBody>
      </p:sp>
      <p:cxnSp>
        <p:nvCxnSpPr>
          <p:cNvPr id="363" name="Google Shape;363;p12"/>
          <p:cNvCxnSpPr/>
          <p:nvPr/>
        </p:nvCxnSpPr>
        <p:spPr>
          <a:xfrm>
            <a:off x="2355460" y="3800380"/>
            <a:ext cx="49255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4" name="Google Shape;364;p12"/>
          <p:cNvSpPr txBox="1"/>
          <p:nvPr/>
        </p:nvSpPr>
        <p:spPr>
          <a:xfrm>
            <a:off x="7135650" y="1737014"/>
            <a:ext cx="21040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ACES Data Contact: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Caroline Womack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caroline.womack@noaa.gov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2"/>
          <p:cNvSpPr txBox="1"/>
          <p:nvPr/>
        </p:nvSpPr>
        <p:spPr>
          <a:xfrm>
            <a:off x="-2408" y="4788513"/>
            <a:ext cx="6317700" cy="1915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The </a:t>
            </a:r>
            <a:r>
              <a:rPr lang="en-US" sz="1600" dirty="0" err="1">
                <a:solidFill>
                  <a:schemeClr val="dk1"/>
                </a:solidFill>
                <a:ea typeface="Roboto"/>
                <a:cs typeface="Roboto"/>
                <a:sym typeface="Roboto"/>
              </a:rPr>
              <a:t>SeaRey’s</a:t>
            </a:r>
            <a:r>
              <a:rPr lang="en-US" sz="16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 ability to fly in the lower marine PBL allowed measurements of constituents not possible due to the altitude limits of large aircraft.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Observe the elevated NO</a:t>
            </a:r>
            <a:r>
              <a:rPr lang="en-US" sz="105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levels (</a:t>
            </a:r>
            <a:r>
              <a:rPr lang="en-US" sz="1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10 ppbv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just above the lake (</a:t>
            </a:r>
            <a:r>
              <a:rPr lang="en-US" sz="1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 – 40 m AGL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during the August 1 flight. The DC-8 was flying too high to measure these marine PBL gradients effectively. These data will be crucial for evaluating TEMPO.</a:t>
            </a:r>
            <a:endParaRPr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" name="Google Shape;366;p12"/>
          <p:cNvSpPr txBox="1"/>
          <p:nvPr/>
        </p:nvSpPr>
        <p:spPr>
          <a:xfrm>
            <a:off x="8112642" y="5344651"/>
            <a:ext cx="18410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PBL</a:t>
            </a:r>
            <a:endParaRPr/>
          </a:p>
        </p:txBody>
      </p:sp>
      <p:sp>
        <p:nvSpPr>
          <p:cNvPr id="367" name="Google Shape;367;p12"/>
          <p:cNvSpPr txBox="1"/>
          <p:nvPr/>
        </p:nvSpPr>
        <p:spPr>
          <a:xfrm>
            <a:off x="10092543" y="1449640"/>
            <a:ext cx="4539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RH</a:t>
            </a:r>
            <a:endParaRPr/>
          </a:p>
        </p:txBody>
      </p:sp>
      <p:sp>
        <p:nvSpPr>
          <p:cNvPr id="368" name="Google Shape;368;p12"/>
          <p:cNvSpPr txBox="1"/>
          <p:nvPr/>
        </p:nvSpPr>
        <p:spPr>
          <a:xfrm>
            <a:off x="10166421" y="3746519"/>
            <a:ext cx="2968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/>
          </a:p>
        </p:txBody>
      </p:sp>
      <p:sp>
        <p:nvSpPr>
          <p:cNvPr id="369" name="Google Shape;369;p12"/>
          <p:cNvSpPr txBox="1"/>
          <p:nvPr/>
        </p:nvSpPr>
        <p:spPr>
          <a:xfrm>
            <a:off x="4087783" y="4135445"/>
            <a:ext cx="230585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*SeaRey data paired with DC8 data between 18:20:00 UTC to 18:52:00 UTC</a:t>
            </a:r>
            <a:endParaRPr/>
          </a:p>
        </p:txBody>
      </p:sp>
      <p:sp>
        <p:nvSpPr>
          <p:cNvPr id="370" name="Google Shape;370;p12"/>
          <p:cNvSpPr txBox="1"/>
          <p:nvPr/>
        </p:nvSpPr>
        <p:spPr>
          <a:xfrm>
            <a:off x="61915" y="4443961"/>
            <a:ext cx="288495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Off the coast of Chiwaukee Prairie</a:t>
            </a:r>
            <a:endParaRPr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24E364-1F51-466A-85E5-C9FCEBA4E6D3}"/>
              </a:ext>
            </a:extLst>
          </p:cNvPr>
          <p:cNvSpPr/>
          <p:nvPr/>
        </p:nvSpPr>
        <p:spPr>
          <a:xfrm>
            <a:off x="7780675" y="1415580"/>
            <a:ext cx="132560" cy="1046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5568C5-9B9A-47E8-8A7F-A5F28E9E199E}"/>
              </a:ext>
            </a:extLst>
          </p:cNvPr>
          <p:cNvSpPr/>
          <p:nvPr/>
        </p:nvSpPr>
        <p:spPr>
          <a:xfrm>
            <a:off x="7780675" y="1265675"/>
            <a:ext cx="132560" cy="10466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48C3-ADDC-4E4E-B0FE-CF232A690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74014-1AF3-4377-9F8F-BFA1A772C7D6}" type="datetime1">
              <a:rPr lang="en-US" smtClean="0"/>
              <a:t>8/19/2025</a:t>
            </a:fld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F8FD15-D220-4A0F-BAFE-1C2162151552}"/>
              </a:ext>
            </a:extLst>
          </p:cNvPr>
          <p:cNvSpPr/>
          <p:nvPr/>
        </p:nvSpPr>
        <p:spPr>
          <a:xfrm>
            <a:off x="2355460" y="3236869"/>
            <a:ext cx="2357042" cy="791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D1C998C-DAB2-420C-93EA-B73FF77992AD}"/>
              </a:ext>
            </a:extLst>
          </p:cNvPr>
          <p:cNvSpPr/>
          <p:nvPr/>
        </p:nvSpPr>
        <p:spPr>
          <a:xfrm>
            <a:off x="6605912" y="5344651"/>
            <a:ext cx="2546473" cy="8424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C47CFE4-38F3-3EDA-33F6-77ECD3376054}"/>
              </a:ext>
            </a:extLst>
          </p:cNvPr>
          <p:cNvSpPr/>
          <p:nvPr/>
        </p:nvSpPr>
        <p:spPr>
          <a:xfrm>
            <a:off x="9867629" y="5289194"/>
            <a:ext cx="2357042" cy="7915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742</Words>
  <Application>Microsoft Office PowerPoint</Application>
  <PresentationFormat>Widescreen</PresentationFormat>
  <Paragraphs>80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Noto Sans Symbols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SeaRey and DC-8 NO2 under TEMPO 8.2.2025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Mike.Newchurch</dc:creator>
  <cp:lastModifiedBy>mike newchurch</cp:lastModifiedBy>
  <cp:revision>30</cp:revision>
  <dcterms:created xsi:type="dcterms:W3CDTF">2025-08-15T21:49:15Z</dcterms:created>
  <dcterms:modified xsi:type="dcterms:W3CDTF">2025-08-19T20:14:01Z</dcterms:modified>
</cp:coreProperties>
</file>